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23"/>
  </p:notesMasterIdLst>
  <p:handoutMasterIdLst>
    <p:handoutMasterId r:id="rId24"/>
  </p:handoutMasterIdLst>
  <p:sldIdLst>
    <p:sldId id="263" r:id="rId2"/>
    <p:sldId id="262" r:id="rId3"/>
    <p:sldId id="264" r:id="rId4"/>
    <p:sldId id="256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59" r:id="rId18"/>
    <p:sldId id="277" r:id="rId19"/>
    <p:sldId id="279" r:id="rId20"/>
    <p:sldId id="278" r:id="rId21"/>
    <p:sldId id="260" r:id="rId22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2" autoAdjust="0"/>
    <p:restoredTop sz="94620" autoAdjust="0"/>
  </p:normalViewPr>
  <p:slideViewPr>
    <p:cSldViewPr>
      <p:cViewPr varScale="1">
        <p:scale>
          <a:sx n="91" d="100"/>
          <a:sy n="91" d="100"/>
        </p:scale>
        <p:origin x="120" y="4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na Perez" userId="04d56b03ffddb77f" providerId="LiveId" clId="{3063DC48-E537-4557-A1B8-6A2FFE0D831A}"/>
    <pc:docChg chg="modSld">
      <pc:chgData name="Cristina Perez" userId="04d56b03ffddb77f" providerId="LiveId" clId="{3063DC48-E537-4557-A1B8-6A2FFE0D831A}" dt="2021-10-24T16:44:54.766" v="2" actId="20577"/>
      <pc:docMkLst>
        <pc:docMk/>
      </pc:docMkLst>
      <pc:sldChg chg="modSp">
        <pc:chgData name="Cristina Perez" userId="04d56b03ffddb77f" providerId="LiveId" clId="{3063DC48-E537-4557-A1B8-6A2FFE0D831A}" dt="2021-10-24T16:44:54.766" v="2" actId="20577"/>
        <pc:sldMkLst>
          <pc:docMk/>
          <pc:sldMk cId="654358272" sldId="269"/>
        </pc:sldMkLst>
        <pc:spChg chg="mod">
          <ac:chgData name="Cristina Perez" userId="04d56b03ffddb77f" providerId="LiveId" clId="{3063DC48-E537-4557-A1B8-6A2FFE0D831A}" dt="2021-10-24T16:44:54.766" v="2" actId="20577"/>
          <ac:spMkLst>
            <pc:docMk/>
            <pc:sldMk cId="654358272" sldId="269"/>
            <ac:spMk id="7171" creationId="{00000000-0000-0000-0000-000000000000}"/>
          </ac:spMkLst>
        </pc:spChg>
      </pc:sldChg>
    </pc:docChg>
  </pc:docChgLst>
  <pc:docChgLst>
    <pc:chgData name="Sara Nogales" userId="60928a73-8746-4197-a0db-c3188dbe920d" providerId="ADAL" clId="{43169A37-DD53-4D76-81B0-BB8BF0DA8CC7}"/>
    <pc:docChg chg="modSld">
      <pc:chgData name="Sara Nogales" userId="60928a73-8746-4197-a0db-c3188dbe920d" providerId="ADAL" clId="{43169A37-DD53-4D76-81B0-BB8BF0DA8CC7}" dt="2019-06-05T17:36:02.789" v="27"/>
      <pc:docMkLst>
        <pc:docMk/>
      </pc:docMkLst>
      <pc:sldChg chg="modTransition modAnim">
        <pc:chgData name="Sara Nogales" userId="60928a73-8746-4197-a0db-c3188dbe920d" providerId="ADAL" clId="{43169A37-DD53-4D76-81B0-BB8BF0DA8CC7}" dt="2019-06-05T17:36:02.789" v="27"/>
        <pc:sldMkLst>
          <pc:docMk/>
          <pc:sldMk cId="2910058786" sldId="2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043A61A-7798-4235-B04A-648E8C8E1C52}" type="datetimeFigureOut">
              <a:rPr lang="es-ES"/>
              <a:pPr>
                <a:defRPr/>
              </a:pPr>
              <a:t>24/10/2021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781A02F-F53A-499A-86DF-4E24E4285A7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216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3B12990-8964-4EE6-BB1D-1DA43B6FB9E2}" type="datetimeFigureOut">
              <a:rPr lang="es-ES"/>
              <a:pPr>
                <a:defRPr/>
              </a:pPr>
              <a:t>24/10/2021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D2E9A38-69AF-4D70-8617-F9228A3433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608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75397D2-6195-48CB-8E9E-29C6555BF34E}" type="slidenum">
              <a:rPr lang="es-ES" altLang="es-ES" smtClean="0"/>
              <a:pPr/>
              <a:t>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71162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11031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13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697576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92894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06224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924246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466944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51487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136809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942795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760571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563222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9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747888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63059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04843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74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/>
          <p:cNvSpPr>
            <a:spLocks noGrp="1"/>
          </p:cNvSpPr>
          <p:nvPr>
            <p:ph type="title"/>
          </p:nvPr>
        </p:nvSpPr>
        <p:spPr>
          <a:xfrm>
            <a:off x="1199456" y="1721308"/>
            <a:ext cx="10515600" cy="1500331"/>
          </a:xfrm>
          <a:prstGeom prst="rect">
            <a:avLst/>
          </a:prstGeom>
        </p:spPr>
        <p:txBody>
          <a:bodyPr anchor="b"/>
          <a:lstStyle>
            <a:lvl1pPr>
              <a:defRPr sz="5000"/>
            </a:lvl1pPr>
          </a:lstStyle>
          <a:p>
            <a:r>
              <a:rPr lang="es-ES" dirty="0"/>
              <a:t>Haga clic para modificar el estilo de título</a:t>
            </a:r>
          </a:p>
        </p:txBody>
      </p:sp>
    </p:spTree>
    <p:extLst>
      <p:ext uri="{BB962C8B-B14F-4D97-AF65-F5344CB8AC3E}">
        <p14:creationId xmlns:p14="http://schemas.microsoft.com/office/powerpoint/2010/main" val="75108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62707"/>
            <a:ext cx="11018440" cy="781968"/>
          </a:xfrm>
          <a:prstGeom prst="rect">
            <a:avLst/>
          </a:prstGeom>
        </p:spPr>
        <p:txBody>
          <a:bodyPr anchor="ctr"/>
          <a:lstStyle>
            <a:lvl1pPr algn="l">
              <a:defRPr sz="3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838200" y="1844678"/>
            <a:ext cx="11018440" cy="2232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84468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interi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9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de flecha 4"/>
          <p:cNvCxnSpPr/>
          <p:nvPr userDrawn="1"/>
        </p:nvCxnSpPr>
        <p:spPr>
          <a:xfrm flipH="1">
            <a:off x="9264650" y="765175"/>
            <a:ext cx="2927350" cy="0"/>
          </a:xfrm>
          <a:prstGeom prst="straightConnector1">
            <a:avLst/>
          </a:prstGeom>
          <a:ln w="5715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Imagen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238125"/>
            <a:ext cx="152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ector recto de flecha 5"/>
          <p:cNvCxnSpPr/>
          <p:nvPr userDrawn="1"/>
        </p:nvCxnSpPr>
        <p:spPr>
          <a:xfrm flipV="1">
            <a:off x="623888" y="260350"/>
            <a:ext cx="0" cy="659765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70" r:id="rId2"/>
    <p:sldLayoutId id="2147484068" r:id="rId3"/>
    <p:sldLayoutId id="2147484069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p4"/><Relationship Id="rId7" Type="http://schemas.openxmlformats.org/officeDocument/2006/relationships/image" Target="../media/image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7.jpeg"/><Relationship Id="rId4" Type="http://schemas.openxmlformats.org/officeDocument/2006/relationships/video" Target="../media/media4.mp4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media" Target="../media/media6.mp4"/><Relationship Id="rId7" Type="http://schemas.openxmlformats.org/officeDocument/2006/relationships/image" Target="../media/image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9.png"/><Relationship Id="rId4" Type="http://schemas.openxmlformats.org/officeDocument/2006/relationships/video" Target="../media/media6.mp4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 Linkia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1"/>
            <a:ext cx="12189758" cy="685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5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9000"/>
    </mc:Choice>
    <mc:Fallback xmlns="">
      <p:transition spd="slow" advClick="0" advTm="9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ASPECTOS CLAVE: SEGURIDAD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49" y="2348880"/>
            <a:ext cx="8264525" cy="25202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s-ES" altLang="es-ES" sz="2000" i="1" dirty="0"/>
              <a:t>Ejemplo: Cuadro de texto para pedir el NIF de un usuario</a:t>
            </a:r>
          </a:p>
          <a:p>
            <a:pPr algn="just" eaLnBrk="1" hangingPunct="1"/>
            <a:endParaRPr lang="es-ES" altLang="es-ES" sz="2000" i="1" dirty="0"/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El cuadro de texto esta vacío.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El cuadro de texto no contiene un texto formado por 8 números seguidos de una letra.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La letra es incorrecta.</a:t>
            </a:r>
          </a:p>
        </p:txBody>
      </p:sp>
    </p:spTree>
    <p:extLst>
      <p:ext uri="{BB962C8B-B14F-4D97-AF65-F5344CB8AC3E}">
        <p14:creationId xmlns:p14="http://schemas.microsoft.com/office/powerpoint/2010/main" val="394508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ASPECTOS CLAVE: USABILIDAD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49" y="2348880"/>
            <a:ext cx="8264525" cy="172819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s-ES" altLang="es-ES" sz="2400" dirty="0"/>
              <a:t>La interfaz debe facilitar la tarea al usuario. Evitar inserciones de datos innecesarias, uso excesivo del teclado o clics de ratón. Debe ser intuitiva y ofrecer ayuda en cualquier situación que lo requiera.</a:t>
            </a:r>
          </a:p>
        </p:txBody>
      </p:sp>
    </p:spTree>
    <p:extLst>
      <p:ext uri="{BB962C8B-B14F-4D97-AF65-F5344CB8AC3E}">
        <p14:creationId xmlns:p14="http://schemas.microsoft.com/office/powerpoint/2010/main" val="9513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ASPECTOS CLAVE: USABILIDAD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81252" y="1988840"/>
            <a:ext cx="8264525" cy="50405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s-ES" altLang="es-ES" sz="2000" i="1" dirty="0"/>
              <a:t>Ejemplo: Control para pedir una fecha al usuario</a:t>
            </a:r>
          </a:p>
        </p:txBody>
      </p:sp>
      <p:pic>
        <p:nvPicPr>
          <p:cNvPr id="2" name="VC01_1">
            <a:hlinkClick r:id="" action="ppaction://media"/>
            <a:extLst>
              <a:ext uri="{FF2B5EF4-FFF2-40B4-BE49-F238E27FC236}">
                <a16:creationId xmlns:a16="http://schemas.microsoft.com/office/drawing/2014/main" id="{4AA8BA67-AB4F-4631-A520-14A1E35AFC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03712" y="2744679"/>
            <a:ext cx="2400300" cy="1790700"/>
          </a:xfrm>
          <a:prstGeom prst="rect">
            <a:avLst/>
          </a:prstGeom>
        </p:spPr>
      </p:pic>
      <p:pic>
        <p:nvPicPr>
          <p:cNvPr id="3" name="VC01_2">
            <a:hlinkClick r:id="" action="ppaction://media"/>
            <a:extLst>
              <a:ext uri="{FF2B5EF4-FFF2-40B4-BE49-F238E27FC236}">
                <a16:creationId xmlns:a16="http://schemas.microsoft.com/office/drawing/2014/main" id="{6DA67340-77E8-42CA-8327-E5B2A9B7591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92144" y="2708920"/>
            <a:ext cx="2400300" cy="17907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99B0531-2338-462B-AA72-F44DCC1488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4869160"/>
            <a:ext cx="1262799" cy="12627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D73AAE6-223B-4E92-9E71-E2277290AF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4993798"/>
            <a:ext cx="1262799" cy="12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ASPECTOS CLAVE: USABILIDAD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81252" y="1988840"/>
            <a:ext cx="8264525" cy="50405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s-ES" altLang="es-ES" sz="2000" i="1" dirty="0"/>
              <a:t>Ejemplo: Control para modificar el volumen de reproducción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99B0531-2338-462B-AA72-F44DCC1488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4869160"/>
            <a:ext cx="1262799" cy="12627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D73AAE6-223B-4E92-9E71-E2277290AF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4993798"/>
            <a:ext cx="1262799" cy="1262799"/>
          </a:xfrm>
          <a:prstGeom prst="rect">
            <a:avLst/>
          </a:prstGeom>
        </p:spPr>
      </p:pic>
      <p:pic>
        <p:nvPicPr>
          <p:cNvPr id="5" name="VC01_3">
            <a:hlinkClick r:id="" action="ppaction://media"/>
            <a:extLst>
              <a:ext uri="{FF2B5EF4-FFF2-40B4-BE49-F238E27FC236}">
                <a16:creationId xmlns:a16="http://schemas.microsoft.com/office/drawing/2014/main" id="{DE47013E-2541-4357-A53F-80ECBC2D4F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31704" y="2847997"/>
            <a:ext cx="2400300" cy="1790700"/>
          </a:xfrm>
          <a:prstGeom prst="rect">
            <a:avLst/>
          </a:prstGeom>
        </p:spPr>
      </p:pic>
      <p:pic>
        <p:nvPicPr>
          <p:cNvPr id="6" name="VC01_4">
            <a:hlinkClick r:id="" action="ppaction://media"/>
            <a:extLst>
              <a:ext uri="{FF2B5EF4-FFF2-40B4-BE49-F238E27FC236}">
                <a16:creationId xmlns:a16="http://schemas.microsoft.com/office/drawing/2014/main" id="{412E5F33-698B-46DB-9923-50CDDC91709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92144" y="2847997"/>
            <a:ext cx="24003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1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ASPECTOS CLAVE: ASPECTO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49" y="2348880"/>
            <a:ext cx="8264525" cy="20882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s-ES" altLang="es-ES" sz="2400" dirty="0"/>
              <a:t>La interfaz debe tener no solamente un aspecto atractivo sino agradable. El texto debe ser fácil de leer, los colores deben tener un contraste adecuado y no ser excesivamente “chillones”. Evitar interfaces excesivamente densas o recargadas. Los controles deben estar adecuadamente organizados y situados.</a:t>
            </a:r>
          </a:p>
        </p:txBody>
      </p:sp>
    </p:spTree>
    <p:extLst>
      <p:ext uri="{BB962C8B-B14F-4D97-AF65-F5344CB8AC3E}">
        <p14:creationId xmlns:p14="http://schemas.microsoft.com/office/powerpoint/2010/main" val="49849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ASPECTOS CLAVE: ASPECTO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50" y="1988840"/>
            <a:ext cx="8264525" cy="230425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s-ES" altLang="es-ES" sz="2400" dirty="0"/>
              <a:t>TEXTO: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400" dirty="0"/>
              <a:t>Fuentes fácilmente legibles (evitar fuentes extravagantes).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400" dirty="0"/>
              <a:t>Priorizar fuentes </a:t>
            </a:r>
            <a:r>
              <a:rPr lang="es-ES" altLang="es-ES" sz="2400" dirty="0" err="1"/>
              <a:t>sans</a:t>
            </a:r>
            <a:r>
              <a:rPr lang="es-ES" altLang="es-ES" sz="2400" dirty="0"/>
              <a:t> (o </a:t>
            </a:r>
            <a:r>
              <a:rPr lang="es-ES" altLang="es-ES" sz="2400" dirty="0" err="1"/>
              <a:t>sans-serif</a:t>
            </a:r>
            <a:r>
              <a:rPr lang="es-ES" altLang="es-ES" sz="2400" dirty="0"/>
              <a:t>).   </a:t>
            </a:r>
            <a:r>
              <a:rPr lang="es-ES" altLang="es-ES" dirty="0"/>
              <a:t>SI / </a:t>
            </a:r>
            <a:r>
              <a:rPr lang="es-ES" alt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400" dirty="0"/>
              <a:t>Texto de tamaño adecuado.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400" dirty="0"/>
              <a:t>Uniformidad en los tipos de fuente en toda la interfaz.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F8072B-7288-40F4-9F51-B00A89443478}"/>
              </a:ext>
            </a:extLst>
          </p:cNvPr>
          <p:cNvSpPr txBox="1"/>
          <p:nvPr/>
        </p:nvSpPr>
        <p:spPr>
          <a:xfrm>
            <a:off x="1415480" y="472514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Edwardian Script ITC" panose="030303020407070D0804" pitchFamily="66" charset="0"/>
              </a:rPr>
              <a:t>ACEPTAR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445EE8-0792-4128-9056-F7DABCA08B43}"/>
              </a:ext>
            </a:extLst>
          </p:cNvPr>
          <p:cNvSpPr txBox="1"/>
          <p:nvPr/>
        </p:nvSpPr>
        <p:spPr>
          <a:xfrm>
            <a:off x="3143672" y="470073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+mn-lt"/>
              </a:rPr>
              <a:t>ACEPTAR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7BB592B-5572-47E4-B752-455026ED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4411191"/>
            <a:ext cx="4019550" cy="9620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21F58F-8986-49F1-94EE-BA8A278E82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14" y="5137860"/>
            <a:ext cx="470711" cy="47071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B9AB1D1-91F7-47F5-9B44-C34084F069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23" y="5255955"/>
            <a:ext cx="470711" cy="47071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13F6E6D-26FA-4FF1-A247-27A04F1AED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267" y="5235457"/>
            <a:ext cx="470712" cy="4707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A1F7559-6313-418B-B04F-C688FAD89C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72" y="5342318"/>
            <a:ext cx="470712" cy="47071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4319CB1-5D68-4A80-93B3-96F1899332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801" y="5336625"/>
            <a:ext cx="470712" cy="4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3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  <p:bldP spid="2" grpId="0" uiExpand="1"/>
      <p:bldP spid="3" grpId="0" uiExpan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ASPECTOS CLAVE: ASPECTO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50" y="1988840"/>
            <a:ext cx="8264525" cy="115212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s-ES" altLang="es-ES" sz="2400" dirty="0"/>
              <a:t>COLOR: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400" dirty="0"/>
              <a:t>Usar combinaciones de colores con alto contraste.</a:t>
            </a:r>
          </a:p>
        </p:txBody>
      </p:sp>
    </p:spTree>
    <p:extLst>
      <p:ext uri="{BB962C8B-B14F-4D97-AF65-F5344CB8AC3E}">
        <p14:creationId xmlns:p14="http://schemas.microsoft.com/office/powerpoint/2010/main" val="99400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1566E68-F060-420E-AD7D-04501B9A0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340768"/>
            <a:ext cx="4543425" cy="16668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071E27-9FC5-4551-87F6-377E336B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3606701"/>
            <a:ext cx="4486275" cy="14954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4A92CCA-C543-440D-BAC1-FCB3A2ED54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4005064"/>
            <a:ext cx="470711" cy="47071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371FC9B-5046-4F65-9CF1-213FC68998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7" y="2060848"/>
            <a:ext cx="470712" cy="4707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ASPECTOS CLAVE: ASPECTO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50" y="1988840"/>
            <a:ext cx="8264525" cy="2808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s-ES" altLang="es-ES" sz="2400" dirty="0"/>
              <a:t>COLOR: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400" dirty="0"/>
              <a:t>Usar combinaciones de colores con alto contraste.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400" dirty="0"/>
              <a:t>Aprovechar las convenciones (colores semáforo)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400" dirty="0"/>
              <a:t>Evitar el uso de colores muy vivos (o “chillones”).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400" dirty="0"/>
              <a:t>Uniformidad en los colores.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400" dirty="0"/>
              <a:t>Elegir el tema general de la interfaz (light/</a:t>
            </a:r>
            <a:r>
              <a:rPr lang="es-ES" altLang="es-ES" sz="2400" dirty="0" err="1"/>
              <a:t>dark</a:t>
            </a:r>
            <a:r>
              <a:rPr lang="es-ES" altLang="es-ES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22640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6F3C13E-878F-4CDC-992C-D613D797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196752"/>
            <a:ext cx="9907042" cy="5407594"/>
          </a:xfrm>
          <a:prstGeom prst="rect">
            <a:avLst/>
          </a:prstGeom>
        </p:spPr>
      </p:pic>
      <p:sp>
        <p:nvSpPr>
          <p:cNvPr id="6" name="Título 3">
            <a:extLst>
              <a:ext uri="{FF2B5EF4-FFF2-40B4-BE49-F238E27FC236}">
                <a16:creationId xmlns:a16="http://schemas.microsoft.com/office/drawing/2014/main" id="{F3F814CB-900F-4BD1-BC0C-6E75DB4DF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737" y="414115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Visual Studio .NET - Tema Light</a:t>
            </a:r>
          </a:p>
        </p:txBody>
      </p:sp>
    </p:spTree>
    <p:extLst>
      <p:ext uri="{BB962C8B-B14F-4D97-AF65-F5344CB8AC3E}">
        <p14:creationId xmlns:p14="http://schemas.microsoft.com/office/powerpoint/2010/main" val="110516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/>
          <p:cNvSpPr>
            <a:spLocks noGrp="1"/>
          </p:cNvSpPr>
          <p:nvPr/>
        </p:nvSpPr>
        <p:spPr bwMode="auto">
          <a:xfrm>
            <a:off x="1703512" y="1412776"/>
            <a:ext cx="8568952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5000" dirty="0">
                <a:latin typeface="Calibri" panose="020F0502020204030204" pitchFamily="34" charset="0"/>
              </a:rPr>
              <a:t>Tema 1: Desarrollo de Interfaces</a:t>
            </a:r>
            <a:br>
              <a:rPr lang="es-ES" altLang="es-ES" sz="5000" dirty="0">
                <a:latin typeface="Calibri" panose="020F0502020204030204" pitchFamily="34" charset="0"/>
              </a:rPr>
            </a:br>
            <a:r>
              <a:rPr lang="es-ES" altLang="es-ES" sz="2800" dirty="0">
                <a:latin typeface="Calibri" panose="020F0502020204030204" pitchFamily="34" charset="0"/>
              </a:rPr>
              <a:t>Conceptos básicos</a:t>
            </a:r>
            <a:br>
              <a:rPr lang="es-ES" altLang="es-ES" sz="5000" dirty="0">
                <a:latin typeface="Calibri" panose="020F0502020204030204" pitchFamily="34" charset="0"/>
              </a:rPr>
            </a:br>
            <a:endParaRPr lang="es-ES" altLang="es-ES" sz="5000" dirty="0">
              <a:latin typeface="Calibri" panose="020F0502020204030204" pitchFamily="34" charset="0"/>
            </a:endParaRPr>
          </a:p>
        </p:txBody>
      </p:sp>
      <p:sp>
        <p:nvSpPr>
          <p:cNvPr id="5123" name="Subtítulo 2"/>
          <p:cNvSpPr>
            <a:spLocks noGrp="1"/>
          </p:cNvSpPr>
          <p:nvPr/>
        </p:nvSpPr>
        <p:spPr bwMode="auto">
          <a:xfrm>
            <a:off x="2025650" y="3860800"/>
            <a:ext cx="788670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800" dirty="0">
                <a:solidFill>
                  <a:srgbClr val="558ED5"/>
                </a:solidFill>
                <a:latin typeface="Calibri" panose="020F0502020204030204" pitchFamily="34" charset="0"/>
              </a:rPr>
              <a:t>Ciclo:   Desarrollo de Aplicaciones Multiplataforma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400" dirty="0">
                <a:solidFill>
                  <a:srgbClr val="558ED5"/>
                </a:solidFill>
                <a:latin typeface="Calibri" panose="020F0502020204030204" pitchFamily="34" charset="0"/>
              </a:rPr>
              <a:t>Módulo: Desarrollo de Interfaces</a:t>
            </a:r>
          </a:p>
        </p:txBody>
      </p:sp>
      <p:sp>
        <p:nvSpPr>
          <p:cNvPr id="4" name="Retraso 1"/>
          <p:cNvSpPr/>
          <p:nvPr/>
        </p:nvSpPr>
        <p:spPr>
          <a:xfrm>
            <a:off x="-816767" y="5373216"/>
            <a:ext cx="8136904" cy="864096"/>
          </a:xfrm>
          <a:prstGeom prst="round2DiagRect">
            <a:avLst/>
          </a:prstGeom>
          <a:solidFill>
            <a:srgbClr val="4F81BD">
              <a:alpha val="4902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/>
            <a:r>
              <a:rPr lang="es-ES" dirty="0"/>
              <a:t>David Forteza</a:t>
            </a:r>
          </a:p>
          <a:p>
            <a:pPr lvl="3" algn="ctr"/>
            <a:r>
              <a:rPr lang="es-ES" dirty="0"/>
              <a:t>Profesor/a del Área de </a:t>
            </a:r>
            <a:r>
              <a:rPr lang="es-ES" dirty="0" err="1"/>
              <a:t>Informàtica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B21EFB2-B6F2-4810-9C06-520925EB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196752"/>
            <a:ext cx="9894229" cy="5400600"/>
          </a:xfrm>
          <a:prstGeom prst="rect">
            <a:avLst/>
          </a:prstGeom>
        </p:spPr>
      </p:pic>
      <p:sp>
        <p:nvSpPr>
          <p:cNvPr id="8" name="Título 3">
            <a:extLst>
              <a:ext uri="{FF2B5EF4-FFF2-40B4-BE49-F238E27FC236}">
                <a16:creationId xmlns:a16="http://schemas.microsoft.com/office/drawing/2014/main" id="{9DF62306-5ECC-4522-9EEC-6365579A5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737" y="414115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Visual Studio .NET - Tema </a:t>
            </a:r>
            <a:r>
              <a:rPr lang="es-ES" dirty="0" err="1"/>
              <a:t>Dark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0042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A9A5-76BB-478F-BF88-952265FD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 de la Video clase: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7BB29A-86D1-4F37-887F-81D19FB457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dirty="0"/>
              <a:t>¿Qué es una Interfaz?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dirty="0"/>
              <a:t>Aspectos clave en el desarrollo de Interfaces</a:t>
            </a:r>
          </a:p>
        </p:txBody>
      </p:sp>
    </p:spTree>
    <p:extLst>
      <p:ext uri="{BB962C8B-B14F-4D97-AF65-F5344CB8AC3E}">
        <p14:creationId xmlns:p14="http://schemas.microsoft.com/office/powerpoint/2010/main" val="746630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¿QUÉ ES UNA INTERFAZ?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50" y="1844675"/>
            <a:ext cx="8264525" cy="20163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" altLang="es-ES" i="1" dirty="0">
                <a:solidFill>
                  <a:srgbClr val="0070C0"/>
                </a:solidFill>
              </a:rPr>
              <a:t>Interfaz</a:t>
            </a:r>
            <a:endParaRPr lang="es-ES" altLang="es-ES" i="1" baseline="30000" dirty="0">
              <a:solidFill>
                <a:srgbClr val="0070C0"/>
              </a:solidFill>
            </a:endParaRPr>
          </a:p>
          <a:p>
            <a:pPr eaLnBrk="1" hangingPunct="1"/>
            <a:r>
              <a:rPr lang="es-ES" altLang="es-ES" sz="2000" dirty="0"/>
              <a:t>Del ingl. interface 'superficie de contacto'.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es-ES" altLang="es-ES" sz="1800" dirty="0"/>
              <a:t>f. Conexión o frontera común entre dos aparatos o sistemas independientes.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es-ES" altLang="es-ES" sz="1800" dirty="0"/>
              <a:t>f. Inform. Conexión, física o lógica, entre una computadora y el usuario, un dispositivo periférico o un enlace de comunicaciones.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78D1C36-4E6D-485A-A639-F4DDCF8B0866}"/>
              </a:ext>
            </a:extLst>
          </p:cNvPr>
          <p:cNvSpPr txBox="1"/>
          <p:nvPr/>
        </p:nvSpPr>
        <p:spPr>
          <a:xfrm>
            <a:off x="1991544" y="6309320"/>
            <a:ext cx="41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0070C0"/>
                </a:solidFill>
              </a:rPr>
              <a:t>Fuente: Diccionario de la RAE</a:t>
            </a:r>
            <a:endParaRPr lang="es-E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¿QUÉ ES UNA INTERFAZ?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50" y="1844675"/>
            <a:ext cx="8264525" cy="37445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" altLang="es-ES" i="1" dirty="0">
                <a:solidFill>
                  <a:srgbClr val="0070C0"/>
                </a:solidFill>
              </a:rPr>
              <a:t>Interfaz</a:t>
            </a:r>
            <a:endParaRPr lang="es-ES" altLang="es-ES" i="1" baseline="30000" dirty="0">
              <a:solidFill>
                <a:srgbClr val="0070C0"/>
              </a:solidFill>
            </a:endParaRPr>
          </a:p>
          <a:p>
            <a:pPr algn="just" eaLnBrk="1" hangingPunct="1"/>
            <a:r>
              <a:rPr lang="es-ES" altLang="es-ES" sz="2000" dirty="0"/>
              <a:t>Una interfaz (interfaces, en plural) se utiliza en informática para nombrar a la conexión funcional entre dos sistemas, programas, dispositivos o componentes de cualquier tipo, que proporciona una comunicación de distintos niveles, permitiendo el intercambio de información.</a:t>
            </a:r>
          </a:p>
          <a:p>
            <a:pPr algn="just" eaLnBrk="1" hangingPunct="1"/>
            <a:r>
              <a:rPr lang="es-ES" altLang="es-ES" sz="2000" dirty="0"/>
              <a:t>Ejemplos de interfaces en informática son las </a:t>
            </a:r>
            <a:r>
              <a:rPr lang="es-ES" altLang="es-ES" sz="2000" b="1" u="sng" dirty="0">
                <a:solidFill>
                  <a:srgbClr val="0070C0"/>
                </a:solidFill>
              </a:rPr>
              <a:t>interfaces de usuario</a:t>
            </a:r>
            <a:r>
              <a:rPr lang="es-ES" altLang="es-ES" sz="2000" dirty="0">
                <a:solidFill>
                  <a:srgbClr val="0070C0"/>
                </a:solidFill>
              </a:rPr>
              <a:t> </a:t>
            </a:r>
            <a:r>
              <a:rPr lang="es-ES" altLang="es-ES" sz="2000" dirty="0"/>
              <a:t>(entre computadora y persona), como sería una pantalla o un ratón (en el caso de hardware) o la ventana gráfica de un programa con el que se interactúa (en el caso de software); las </a:t>
            </a:r>
            <a:r>
              <a:rPr lang="es-ES" altLang="es-ES" sz="2000" b="1" u="sng" dirty="0">
                <a:solidFill>
                  <a:srgbClr val="0070C0"/>
                </a:solidFill>
              </a:rPr>
              <a:t>interfaces físicas </a:t>
            </a:r>
            <a:r>
              <a:rPr lang="es-ES" altLang="es-ES" sz="2000" dirty="0"/>
              <a:t>(entre dos dispositivos), como el SCSI o el USB, o las </a:t>
            </a:r>
            <a:r>
              <a:rPr lang="es-ES" altLang="es-ES" sz="2000" b="1" u="sng" dirty="0">
                <a:solidFill>
                  <a:srgbClr val="0070C0"/>
                </a:solidFill>
              </a:rPr>
              <a:t>interfaces lógicas</a:t>
            </a:r>
            <a:r>
              <a:rPr lang="es-ES" altLang="es-ES" sz="2000" dirty="0">
                <a:solidFill>
                  <a:srgbClr val="0070C0"/>
                </a:solidFill>
              </a:rPr>
              <a:t> </a:t>
            </a:r>
            <a:r>
              <a:rPr lang="es-ES" altLang="es-ES" sz="2000" dirty="0"/>
              <a:t>(entre dos programas), como la API o el DOM</a:t>
            </a:r>
            <a:r>
              <a:rPr lang="es-ES" altLang="es-ES" sz="1800" dirty="0"/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78D1C36-4E6D-485A-A639-F4DDCF8B0866}"/>
              </a:ext>
            </a:extLst>
          </p:cNvPr>
          <p:cNvSpPr txBox="1"/>
          <p:nvPr/>
        </p:nvSpPr>
        <p:spPr>
          <a:xfrm>
            <a:off x="1991544" y="6309320"/>
            <a:ext cx="41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0070C0"/>
                </a:solidFill>
              </a:rPr>
              <a:t>Fuente: Wikipedia</a:t>
            </a:r>
            <a:endParaRPr lang="es-E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¿QUÉ ES UNA INTERFAZ?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50" y="1844675"/>
            <a:ext cx="8264525" cy="2592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" altLang="es-ES" i="1" dirty="0">
                <a:solidFill>
                  <a:srgbClr val="0070C0"/>
                </a:solidFill>
              </a:rPr>
              <a:t>Interfaz</a:t>
            </a:r>
            <a:endParaRPr lang="es-ES" altLang="es-ES" i="1" baseline="30000" dirty="0">
              <a:solidFill>
                <a:srgbClr val="0070C0"/>
              </a:solidFill>
            </a:endParaRPr>
          </a:p>
          <a:p>
            <a:pPr algn="just" eaLnBrk="1" hangingPunct="1"/>
            <a:r>
              <a:rPr lang="es-ES" altLang="es-ES" sz="2000" dirty="0"/>
              <a:t>Conjunto de ventanas gráficas de un programa con las que el usuario interactúa con la aplicación para activar sus distintas funcionalidades y proporcionar los datos necesarios para ello.</a:t>
            </a:r>
          </a:p>
          <a:p>
            <a:pPr algn="just" eaLnBrk="1" hangingPunct="1"/>
            <a:r>
              <a:rPr lang="es-ES" altLang="es-ES" sz="2000" dirty="0"/>
              <a:t>Lo hará utilizando los periféricos de entrada disponibles (teclado, ratón, tableta, pantalla táctil,…) y actuando sobre los controles dispuestos en la interfaz.</a:t>
            </a:r>
            <a:endParaRPr lang="es-ES" altLang="es-ES" sz="1800" dirty="0"/>
          </a:p>
        </p:txBody>
      </p:sp>
    </p:spTree>
    <p:extLst>
      <p:ext uri="{BB962C8B-B14F-4D97-AF65-F5344CB8AC3E}">
        <p14:creationId xmlns:p14="http://schemas.microsoft.com/office/powerpoint/2010/main" val="136998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ASPECTOS CLAVE DE UNA INTERFAZ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49" y="2348880"/>
            <a:ext cx="8264525" cy="20163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indent="-514350" algn="ctr" eaLnBrk="1" hangingPunct="1">
              <a:buFont typeface="+mj-lt"/>
              <a:buAutoNum type="arabicPeriod"/>
            </a:pPr>
            <a:r>
              <a:rPr lang="es-ES" altLang="es-ES" dirty="0"/>
              <a:t>Funcionalidad</a:t>
            </a:r>
          </a:p>
          <a:p>
            <a:pPr marL="457200" indent="-457200" algn="ctr" eaLnBrk="1" hangingPunct="1">
              <a:buFont typeface="+mj-lt"/>
              <a:buAutoNum type="arabicPeriod"/>
            </a:pPr>
            <a:r>
              <a:rPr lang="es-ES" altLang="es-ES" sz="2400" dirty="0"/>
              <a:t>Seguridad</a:t>
            </a:r>
          </a:p>
          <a:p>
            <a:pPr marL="457200" indent="-457200" algn="ctr" eaLnBrk="1" hangingPunct="1">
              <a:buFont typeface="+mj-lt"/>
              <a:buAutoNum type="arabicPeriod"/>
            </a:pPr>
            <a:r>
              <a:rPr lang="es-ES" altLang="es-ES" sz="2000" dirty="0"/>
              <a:t>Usabilidad</a:t>
            </a:r>
            <a:endParaRPr lang="es-ES" altLang="es-ES" sz="2400" dirty="0"/>
          </a:p>
          <a:p>
            <a:pPr marL="342900" indent="-342900" algn="ctr" eaLnBrk="1" hangingPunct="1">
              <a:buFont typeface="+mj-lt"/>
              <a:buAutoNum type="arabicPeriod"/>
            </a:pPr>
            <a:r>
              <a:rPr lang="es-ES" altLang="es-ES" sz="1800" dirty="0"/>
              <a:t>Aspecto</a:t>
            </a:r>
          </a:p>
        </p:txBody>
      </p:sp>
    </p:spTree>
    <p:extLst>
      <p:ext uri="{BB962C8B-B14F-4D97-AF65-F5344CB8AC3E}">
        <p14:creationId xmlns:p14="http://schemas.microsoft.com/office/powerpoint/2010/main" val="122784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ASPECTOS CLAVE: FUNCIONALIDAD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49" y="2348881"/>
            <a:ext cx="8264525" cy="12961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s-ES" altLang="es-ES" sz="2400" dirty="0"/>
              <a:t>La interfaz permite llevar a cabo correctamente </a:t>
            </a:r>
            <a:r>
              <a:rPr lang="es-ES" altLang="es-ES" sz="2400" b="1" u="sng" dirty="0"/>
              <a:t>TODAS</a:t>
            </a:r>
            <a:r>
              <a:rPr lang="es-ES" altLang="es-ES" sz="2400" dirty="0"/>
              <a:t> las funcionalidades desarrolladas en el programa para el que ha sido diseñada.</a:t>
            </a:r>
          </a:p>
        </p:txBody>
      </p:sp>
    </p:spTree>
    <p:extLst>
      <p:ext uri="{BB962C8B-B14F-4D97-AF65-F5344CB8AC3E}">
        <p14:creationId xmlns:p14="http://schemas.microsoft.com/office/powerpoint/2010/main" val="31081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ASPECTOS CLAVE: SEGURIDAD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49" y="2348880"/>
            <a:ext cx="8264525" cy="172819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s-ES" altLang="es-ES" sz="2400" dirty="0"/>
              <a:t>La interfaz debe asegurar que la información proporcionada por el usuario es completa y correcta. En caso contrarió la aplicación puede producir resultados incorrectos o incluso puede terminar de forma abrupta e inesperada (“se cuelga”).</a:t>
            </a:r>
          </a:p>
        </p:txBody>
      </p:sp>
    </p:spTree>
    <p:extLst>
      <p:ext uri="{BB962C8B-B14F-4D97-AF65-F5344CB8AC3E}">
        <p14:creationId xmlns:p14="http://schemas.microsoft.com/office/powerpoint/2010/main" val="65435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theme/theme1.xml><?xml version="1.0" encoding="utf-8"?>
<a:theme xmlns:a="http://schemas.openxmlformats.org/drawingml/2006/main" name="Linki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kia" id="{8CAEBEAD-49AC-4E94-B6E3-0CB52A1A941F}" vid="{16B1A4A3-FF21-4A6B-814A-9F79F655B94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Linkia</Template>
  <TotalTime>1150</TotalTime>
  <Words>677</Words>
  <Application>Microsoft Office PowerPoint</Application>
  <PresentationFormat>Panorámica</PresentationFormat>
  <Paragraphs>81</Paragraphs>
  <Slides>21</Slides>
  <Notes>15</Notes>
  <HiddenSlides>1</HiddenSlides>
  <MMClips>5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Linkia</vt:lpstr>
      <vt:lpstr>Presentación de PowerPoint</vt:lpstr>
      <vt:lpstr>Presentación de PowerPoint</vt:lpstr>
      <vt:lpstr>Contenido de la Video clase:</vt:lpstr>
      <vt:lpstr>¿QUÉ ES UNA INTERFAZ?</vt:lpstr>
      <vt:lpstr>¿QUÉ ES UNA INTERFAZ?</vt:lpstr>
      <vt:lpstr>¿QUÉ ES UNA INTERFAZ?</vt:lpstr>
      <vt:lpstr>ASPECTOS CLAVE DE UNA INTERFAZ</vt:lpstr>
      <vt:lpstr>ASPECTOS CLAVE: FUNCIONALIDAD</vt:lpstr>
      <vt:lpstr>ASPECTOS CLAVE: SEGURIDAD</vt:lpstr>
      <vt:lpstr>ASPECTOS CLAVE: SEGURIDAD</vt:lpstr>
      <vt:lpstr>ASPECTOS CLAVE: USABILIDAD</vt:lpstr>
      <vt:lpstr>ASPECTOS CLAVE: USABILIDAD</vt:lpstr>
      <vt:lpstr>ASPECTOS CLAVE: USABILIDAD</vt:lpstr>
      <vt:lpstr>ASPECTOS CLAVE: ASPECTO</vt:lpstr>
      <vt:lpstr>ASPECTOS CLAVE: ASPECTO</vt:lpstr>
      <vt:lpstr>ASPECTOS CLAVE: ASPECTO</vt:lpstr>
      <vt:lpstr>Presentación de PowerPoint</vt:lpstr>
      <vt:lpstr>ASPECTOS CLAVE: ASPECTO</vt:lpstr>
      <vt:lpstr>Visual Studio .NET - Tema Light</vt:lpstr>
      <vt:lpstr>Visual Studio .NET - Tema Dark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Jorge</dc:creator>
  <cp:lastModifiedBy>Cristina Perez</cp:lastModifiedBy>
  <cp:revision>111</cp:revision>
  <dcterms:created xsi:type="dcterms:W3CDTF">2012-09-14T09:01:05Z</dcterms:created>
  <dcterms:modified xsi:type="dcterms:W3CDTF">2021-10-24T16:45:03Z</dcterms:modified>
</cp:coreProperties>
</file>